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63" r:id="rId20"/>
    <p:sldId id="28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CA76"/>
    <a:srgbClr val="0D0D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7" autoAdjust="0"/>
    <p:restoredTop sz="94660"/>
  </p:normalViewPr>
  <p:slideViewPr>
    <p:cSldViewPr snapToGrid="0" snapToObjects="1">
      <p:cViewPr varScale="1">
        <p:scale>
          <a:sx n="83" d="100"/>
          <a:sy n="83" d="100"/>
        </p:scale>
        <p:origin x="135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183440" y="5512867"/>
            <a:ext cx="6769184" cy="359669"/>
          </a:xfrm>
        </p:spPr>
        <p:txBody>
          <a:bodyPr>
            <a:normAutofit/>
          </a:bodyPr>
          <a:lstStyle>
            <a:lvl1pPr>
              <a:defRPr sz="16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288" y="1443282"/>
            <a:ext cx="7904578" cy="3726995"/>
          </a:xfrm>
        </p:spPr>
        <p:txBody>
          <a:bodyPr/>
          <a:lstStyle/>
          <a:p>
            <a:r>
              <a:rPr lang="en-US" dirty="0"/>
              <a:t>Add Your Title</a:t>
            </a:r>
          </a:p>
        </p:txBody>
      </p:sp>
      <p:sp>
        <p:nvSpPr>
          <p:cNvPr id="5" name="Text Placeholder 3"/>
          <p:cNvSpPr>
            <a:spLocks noGrp="1"/>
          </p:cNvSpPr>
          <p:nvPr>
            <p:ph type="body" sz="quarter" idx="11" hasCustomPrompt="1"/>
          </p:nvPr>
        </p:nvSpPr>
        <p:spPr>
          <a:xfrm>
            <a:off x="1183440" y="5512867"/>
            <a:ext cx="6769184" cy="359669"/>
          </a:xfrm>
        </p:spPr>
        <p:txBody>
          <a:bodyPr>
            <a:normAutofit/>
          </a:bodyPr>
          <a:lstStyle>
            <a:lvl1pPr>
              <a:defRPr sz="1600"/>
            </a:lvl1pPr>
          </a:lstStyle>
          <a:p>
            <a:pPr lvl="0"/>
            <a:r>
              <a:rPr lang="en-US" dirty="0"/>
              <a:t>Add Your Subtitle</a:t>
            </a:r>
          </a:p>
        </p:txBody>
      </p:sp>
    </p:spTree>
    <p:extLst>
      <p:ext uri="{BB962C8B-B14F-4D97-AF65-F5344CB8AC3E}">
        <p14:creationId xmlns:p14="http://schemas.microsoft.com/office/powerpoint/2010/main" val="3366272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242040" y="207281"/>
            <a:ext cx="8568024" cy="4152257"/>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1" hasCustomPrompt="1"/>
          </p:nvPr>
        </p:nvSpPr>
        <p:spPr>
          <a:xfrm>
            <a:off x="242040" y="207281"/>
            <a:ext cx="8568024" cy="4152257"/>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9089" y="4595252"/>
            <a:ext cx="3523966" cy="1648504"/>
          </a:xfrm>
        </p:spPr>
        <p:txBody>
          <a:bodyPr>
            <a:normAutofit/>
          </a:bodyPr>
          <a:lstStyle>
            <a:lvl1pPr>
              <a:defRPr sz="1600"/>
            </a:lvl1pPr>
          </a:lstStyle>
          <a:p>
            <a:r>
              <a:rPr lang="en-US" dirty="0"/>
              <a:t>Add Your Title</a:t>
            </a:r>
          </a:p>
        </p:txBody>
      </p:sp>
      <p:sp>
        <p:nvSpPr>
          <p:cNvPr id="5" name="Text Placeholder 6"/>
          <p:cNvSpPr>
            <a:spLocks noGrp="1"/>
          </p:cNvSpPr>
          <p:nvPr>
            <p:ph type="body" sz="quarter" idx="11" hasCustomPrompt="1"/>
          </p:nvPr>
        </p:nvSpPr>
        <p:spPr>
          <a:xfrm>
            <a:off x="242040" y="207281"/>
            <a:ext cx="8568024" cy="4152257"/>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343601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7" y="561830"/>
            <a:ext cx="8160063" cy="4486813"/>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5361518"/>
            <a:ext cx="8159750" cy="990253"/>
          </a:xfrm>
        </p:spPr>
        <p:txBody>
          <a:bodyPr>
            <a:normAutofit/>
          </a:bodyPr>
          <a:lstStyle>
            <a:lvl1pPr>
              <a:defRPr sz="1400" baseline="0"/>
            </a:lvl1pPr>
          </a:lstStyle>
          <a:p>
            <a:pPr lvl="0"/>
            <a:r>
              <a:rPr lang="en-US" dirty="0"/>
              <a:t>Add Verse Here</a:t>
            </a:r>
          </a:p>
        </p:txBody>
      </p:sp>
    </p:spTree>
    <p:extLst>
      <p:ext uri="{BB962C8B-B14F-4D97-AF65-F5344CB8AC3E}">
        <p14:creationId xmlns:p14="http://schemas.microsoft.com/office/powerpoint/2010/main" val="40633509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7" y="561829"/>
            <a:ext cx="8160063" cy="5805547"/>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11/20/2021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rgbClr val="0D0D07"/>
          </a:solidFill>
          <a:latin typeface="+mj-lt"/>
          <a:ea typeface="+mj-ea"/>
          <a:cs typeface="Adelle-Regular"/>
        </a:defRPr>
      </a:lvl1pPr>
    </p:titleStyle>
    <p:body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t>The Lord’s Prayer (1)</a:t>
            </a:r>
            <a:br>
              <a:rPr lang="en-US" b="1" dirty="0"/>
            </a:br>
            <a:r>
              <a:rPr lang="en-US" b="1" dirty="0">
                <a:solidFill>
                  <a:srgbClr val="C00000"/>
                </a:solidFill>
                <a:latin typeface="Bookman Old Style" panose="02050604050505020204" pitchFamily="18" charset="0"/>
              </a:rPr>
              <a:t>John 17:1-5</a:t>
            </a:r>
          </a:p>
        </p:txBody>
      </p:sp>
      <p:sp>
        <p:nvSpPr>
          <p:cNvPr id="7" name="Text Placeholder 6"/>
          <p:cNvSpPr>
            <a:spLocks noGrp="1"/>
          </p:cNvSpPr>
          <p:nvPr>
            <p:ph type="body" sz="quarter" idx="11"/>
          </p:nvPr>
        </p:nvSpPr>
        <p:spPr>
          <a:xfrm>
            <a:off x="5748950" y="6327679"/>
            <a:ext cx="3244821" cy="359669"/>
          </a:xfrm>
          <a:solidFill>
            <a:schemeClr val="tx1"/>
          </a:solidFill>
        </p:spPr>
        <p:txBody>
          <a:bodyPr>
            <a:noAutofit/>
          </a:bodyPr>
          <a:lstStyle/>
          <a:p>
            <a:pPr algn="r"/>
            <a:r>
              <a:rPr lang="en-US" sz="2400" dirty="0"/>
              <a:t>Teachings of Jesus -63</a:t>
            </a:r>
          </a:p>
        </p:txBody>
      </p:sp>
    </p:spTree>
    <p:extLst>
      <p:ext uri="{BB962C8B-B14F-4D97-AF65-F5344CB8AC3E}">
        <p14:creationId xmlns:p14="http://schemas.microsoft.com/office/powerpoint/2010/main" val="3893856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dirty="0"/>
              <a:t>First, be reminded of the importance of prayer</a:t>
            </a:r>
            <a:br>
              <a:rPr lang="en-US" sz="3800" dirty="0"/>
            </a:br>
            <a:r>
              <a:rPr lang="en-US" sz="3800" dirty="0"/>
              <a:t>- It is how we communicate to God</a:t>
            </a:r>
            <a:br>
              <a:rPr lang="en-US" sz="3800" dirty="0"/>
            </a:br>
            <a:r>
              <a:rPr lang="en-US" sz="3800" dirty="0"/>
              <a:t>- A spiritual indicator</a:t>
            </a:r>
            <a:br>
              <a:rPr lang="en-US" sz="3800" dirty="0"/>
            </a:br>
            <a:r>
              <a:rPr lang="en-US" sz="3800" dirty="0"/>
              <a:t>- If Jesus prayed as often as He did, what does that say about its importance to us? </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Background </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8772539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dirty="0"/>
              <a:t>I call </a:t>
            </a:r>
            <a:r>
              <a:rPr lang="en-US" sz="3800" b="1" dirty="0">
                <a:solidFill>
                  <a:srgbClr val="C00000"/>
                </a:solidFill>
                <a:latin typeface="Bookman Old Style" panose="02050604050505020204" pitchFamily="18" charset="0"/>
              </a:rPr>
              <a:t>John 17 </a:t>
            </a:r>
            <a:r>
              <a:rPr lang="en-US" sz="3800" dirty="0"/>
              <a:t>the Lord’s prayer.</a:t>
            </a:r>
            <a:br>
              <a:rPr lang="en-US" sz="3800" dirty="0"/>
            </a:br>
            <a:r>
              <a:rPr lang="en-US" sz="3800" dirty="0"/>
              <a:t>The traditional “Lord’s prayer” of </a:t>
            </a:r>
            <a:r>
              <a:rPr lang="en-US" sz="3800" b="1" dirty="0">
                <a:solidFill>
                  <a:srgbClr val="C00000"/>
                </a:solidFill>
                <a:latin typeface="Bookman Old Style" panose="02050604050505020204" pitchFamily="18" charset="0"/>
              </a:rPr>
              <a:t>Matthew 6:9-13 </a:t>
            </a:r>
            <a:r>
              <a:rPr lang="en-US" sz="3800" dirty="0"/>
              <a:t>is a model prayer.</a:t>
            </a:r>
          </a:p>
          <a:p>
            <a:pPr marL="571500" indent="-571500" algn="l">
              <a:buFont typeface="Arial" panose="020B0604020202020204" pitchFamily="34" charset="0"/>
              <a:buChar char="•"/>
            </a:pPr>
            <a:r>
              <a:rPr lang="en-US" sz="3800" dirty="0"/>
              <a:t>The prayer of Jesus in our text demonstrates the greatness of His work on earth.</a:t>
            </a:r>
            <a:br>
              <a:rPr lang="en-US" sz="3800" dirty="0"/>
            </a:br>
            <a:r>
              <a:rPr lang="en-US" sz="3800" dirty="0"/>
              <a:t>Sometimes called the “High Priestly prayer” as Jesus intercedes for His followers</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Background </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1466620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dirty="0"/>
              <a:t>We have reached the culmination of His earthly work.  </a:t>
            </a:r>
            <a:br>
              <a:rPr lang="en-US" sz="3800" dirty="0"/>
            </a:br>
            <a:r>
              <a:rPr lang="en-US" sz="3800" dirty="0"/>
              <a:t>The occasion is likely at the conclusion of the “last supper”, where the Lord’s supper was instituted and He taught about service, their future work and the coming of another Helper.</a:t>
            </a:r>
            <a:br>
              <a:rPr lang="en-US" sz="3800" dirty="0"/>
            </a:br>
            <a:r>
              <a:rPr lang="en-US" sz="3800" dirty="0"/>
              <a:t>This is either at that time OR on the way to Gethsemane (</a:t>
            </a:r>
            <a:r>
              <a:rPr lang="en-US" sz="3800" b="1" dirty="0">
                <a:solidFill>
                  <a:srgbClr val="C00000"/>
                </a:solidFill>
                <a:latin typeface="Bookman Old Style" panose="02050604050505020204" pitchFamily="18" charset="0"/>
              </a:rPr>
              <a:t>Jn 18:1</a:t>
            </a:r>
            <a:r>
              <a:rPr lang="en-US" sz="3800" dirty="0"/>
              <a:t>)</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Background </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599919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dirty="0"/>
              <a:t>Today, we begin a 3 part study of this prayer which consisted of 3 parts:</a:t>
            </a:r>
            <a:br>
              <a:rPr lang="en-US" sz="3800" dirty="0"/>
            </a:br>
            <a:r>
              <a:rPr lang="en-US" sz="3800" dirty="0"/>
              <a:t>- Jesus prayed for Himself (</a:t>
            </a:r>
            <a:r>
              <a:rPr lang="en-US" sz="3800" b="1" dirty="0">
                <a:solidFill>
                  <a:srgbClr val="C00000"/>
                </a:solidFill>
                <a:latin typeface="Bookman Old Style" panose="02050604050505020204" pitchFamily="18" charset="0"/>
              </a:rPr>
              <a:t>1-5</a:t>
            </a:r>
            <a:r>
              <a:rPr lang="en-US" sz="3800" dirty="0"/>
              <a:t>)</a:t>
            </a:r>
            <a:br>
              <a:rPr lang="en-US" sz="3800" dirty="0"/>
            </a:br>
            <a:r>
              <a:rPr lang="en-US" sz="3800" dirty="0"/>
              <a:t>- Jesus prayed for His apostles (</a:t>
            </a:r>
            <a:r>
              <a:rPr lang="en-US" sz="3800" b="1" dirty="0">
                <a:solidFill>
                  <a:srgbClr val="C00000"/>
                </a:solidFill>
                <a:latin typeface="Bookman Old Style" panose="02050604050505020204" pitchFamily="18" charset="0"/>
              </a:rPr>
              <a:t>6-19</a:t>
            </a:r>
            <a:r>
              <a:rPr lang="en-US" sz="3800" dirty="0"/>
              <a:t>)</a:t>
            </a:r>
            <a:br>
              <a:rPr lang="en-US" sz="3800" dirty="0"/>
            </a:br>
            <a:r>
              <a:rPr lang="en-US" sz="3800" dirty="0"/>
              <a:t>- Jesus prayed for all believers (</a:t>
            </a:r>
            <a:r>
              <a:rPr lang="en-US" sz="3800" b="1" dirty="0">
                <a:solidFill>
                  <a:srgbClr val="C00000"/>
                </a:solidFill>
                <a:latin typeface="Bookman Old Style" panose="02050604050505020204" pitchFamily="18" charset="0"/>
              </a:rPr>
              <a:t>20-26</a:t>
            </a:r>
            <a:r>
              <a:rPr lang="en-US" sz="3800" dirty="0"/>
              <a:t>) – including us!</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Background </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40559996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Father, the hour has come </a:t>
            </a:r>
            <a:r>
              <a:rPr lang="en-US" sz="3800" dirty="0"/>
              <a:t>(</a:t>
            </a:r>
            <a:r>
              <a:rPr lang="en-US" sz="3800" b="1" dirty="0">
                <a:solidFill>
                  <a:srgbClr val="C00000"/>
                </a:solidFill>
                <a:latin typeface="Bookman Old Style" panose="02050604050505020204" pitchFamily="18" charset="0"/>
              </a:rPr>
              <a:t>1</a:t>
            </a:r>
            <a:r>
              <a:rPr lang="en-US" sz="3800" dirty="0"/>
              <a:t>)</a:t>
            </a:r>
          </a:p>
          <a:p>
            <a:pPr marL="571500" indent="-571500" algn="l">
              <a:buFont typeface="Arial" panose="020B0604020202020204" pitchFamily="34" charset="0"/>
              <a:buChar char="•"/>
            </a:pPr>
            <a:r>
              <a:rPr lang="en-US" sz="3800" dirty="0"/>
              <a:t>It is finally time</a:t>
            </a:r>
            <a:br>
              <a:rPr lang="en-US" sz="3800" dirty="0"/>
            </a:br>
            <a:r>
              <a:rPr lang="en-US" sz="3800" dirty="0"/>
              <a:t>This is what His entire life and work has led up to</a:t>
            </a:r>
            <a:br>
              <a:rPr lang="en-US" sz="3800" dirty="0"/>
            </a:br>
            <a:r>
              <a:rPr lang="en-US" sz="3800" dirty="0"/>
              <a:t>- It is the time frame upon which all of history centers (even our dating system)</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075202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i="1" dirty="0"/>
              <a:t>Glorify Your Son, that He may glorify You </a:t>
            </a:r>
            <a:r>
              <a:rPr lang="en-US" sz="3800" dirty="0"/>
              <a:t>(</a:t>
            </a:r>
            <a:r>
              <a:rPr lang="en-US" sz="3800" b="1" dirty="0">
                <a:solidFill>
                  <a:srgbClr val="C00000"/>
                </a:solidFill>
                <a:latin typeface="Bookman Old Style" panose="02050604050505020204" pitchFamily="18" charset="0"/>
              </a:rPr>
              <a:t>1</a:t>
            </a:r>
            <a:r>
              <a:rPr lang="en-US" sz="3800" dirty="0"/>
              <a:t>)</a:t>
            </a:r>
          </a:p>
          <a:p>
            <a:pPr marL="571500" indent="-571500" algn="l">
              <a:buFont typeface="Arial" panose="020B0604020202020204" pitchFamily="34" charset="0"/>
              <a:buChar char="•"/>
            </a:pPr>
            <a:r>
              <a:rPr lang="en-US" sz="3800" dirty="0"/>
              <a:t>The life of Jesus was about glorifying the Father </a:t>
            </a:r>
          </a:p>
          <a:p>
            <a:pPr marL="571500" indent="-571500" algn="l">
              <a:buFont typeface="Arial" panose="020B0604020202020204" pitchFamily="34" charset="0"/>
              <a:buChar char="•"/>
            </a:pPr>
            <a:r>
              <a:rPr lang="en-US" sz="3800" dirty="0"/>
              <a:t>While Jesus was praised and He praised many, He was despised by many who plotted to put Him to death in a humiliating way.  </a:t>
            </a:r>
            <a:br>
              <a:rPr lang="en-US" sz="3800" dirty="0"/>
            </a:br>
            <a:r>
              <a:rPr lang="en-US" sz="3800" dirty="0"/>
              <a:t>What He was to endure was far from glorifying!</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1522348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Glorify Your Son, that He may glorify You </a:t>
            </a:r>
            <a:r>
              <a:rPr lang="en-US" sz="3800" dirty="0"/>
              <a:t>(</a:t>
            </a:r>
            <a:r>
              <a:rPr lang="en-US" sz="3800" b="1" dirty="0">
                <a:solidFill>
                  <a:srgbClr val="C00000"/>
                </a:solidFill>
                <a:latin typeface="Bookman Old Style" panose="02050604050505020204" pitchFamily="18" charset="0"/>
              </a:rPr>
              <a:t>1</a:t>
            </a:r>
            <a:r>
              <a:rPr lang="en-US" sz="3800" dirty="0"/>
              <a:t>)</a:t>
            </a:r>
          </a:p>
          <a:p>
            <a:pPr marL="571500" indent="-571500" algn="l">
              <a:buFont typeface="Arial" panose="020B0604020202020204" pitchFamily="34" charset="0"/>
              <a:buChar char="•"/>
            </a:pPr>
            <a:r>
              <a:rPr lang="en-US" sz="3800" dirty="0"/>
              <a:t>However, when Jesus was raised on Sunday and ascended to heaven, He was glorified (and vindicated) </a:t>
            </a:r>
            <a:br>
              <a:rPr lang="en-US" sz="3800" dirty="0"/>
            </a:br>
            <a:r>
              <a:rPr lang="en-US" sz="3800" dirty="0"/>
              <a:t>(</a:t>
            </a:r>
            <a:r>
              <a:rPr lang="en-US" sz="3800" b="1" dirty="0">
                <a:solidFill>
                  <a:srgbClr val="C00000"/>
                </a:solidFill>
                <a:latin typeface="Bookman Old Style" panose="02050604050505020204" pitchFamily="18" charset="0"/>
              </a:rPr>
              <a:t>cf. John 7:39, 1 Peter 1:21, Philippians 2:9-11</a:t>
            </a:r>
            <a:r>
              <a:rPr lang="en-US" sz="3800" dirty="0"/>
              <a:t>)</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795081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Given authority over all flesh </a:t>
            </a:r>
            <a:r>
              <a:rPr lang="en-US" sz="3800" dirty="0"/>
              <a:t>(</a:t>
            </a:r>
            <a:r>
              <a:rPr lang="en-US" sz="3800" b="1" dirty="0">
                <a:solidFill>
                  <a:srgbClr val="C00000"/>
                </a:solidFill>
                <a:latin typeface="Bookman Old Style" panose="02050604050505020204" pitchFamily="18" charset="0"/>
              </a:rPr>
              <a:t>2</a:t>
            </a:r>
            <a:r>
              <a:rPr lang="en-US" sz="3800" dirty="0"/>
              <a:t>)</a:t>
            </a:r>
          </a:p>
          <a:p>
            <a:pPr marL="571500" indent="-571500" algn="l">
              <a:buFont typeface="Arial" panose="020B0604020202020204" pitchFamily="34" charset="0"/>
              <a:buChar char="•"/>
            </a:pPr>
            <a:r>
              <a:rPr lang="en-US" sz="3800" dirty="0"/>
              <a:t>Jesus had authority on earth </a:t>
            </a:r>
            <a:br>
              <a:rPr lang="en-US" sz="3800" dirty="0"/>
            </a:br>
            <a:r>
              <a:rPr lang="en-US" sz="3800" dirty="0"/>
              <a:t>(</a:t>
            </a:r>
            <a:r>
              <a:rPr lang="en-US" sz="3800" b="1" dirty="0">
                <a:solidFill>
                  <a:srgbClr val="C00000"/>
                </a:solidFill>
                <a:latin typeface="Bookman Old Style" panose="02050604050505020204" pitchFamily="18" charset="0"/>
              </a:rPr>
              <a:t>Matthew 11:27, John 5:22, 26-27, 3:35</a:t>
            </a:r>
            <a:r>
              <a:rPr lang="en-US" sz="3800" dirty="0"/>
              <a:t>)</a:t>
            </a:r>
          </a:p>
          <a:p>
            <a:pPr marL="571500" indent="-571500" algn="l">
              <a:buFont typeface="Arial" panose="020B0604020202020204" pitchFamily="34" charset="0"/>
              <a:buChar char="•"/>
            </a:pPr>
            <a:r>
              <a:rPr lang="en-US" sz="3800" dirty="0"/>
              <a:t>After He arose He again declared His authority – </a:t>
            </a:r>
            <a:r>
              <a:rPr lang="en-US" sz="3800" b="1" dirty="0">
                <a:solidFill>
                  <a:srgbClr val="C00000"/>
                </a:solidFill>
                <a:latin typeface="Bookman Old Style" panose="02050604050505020204" pitchFamily="18" charset="0"/>
              </a:rPr>
              <a:t>Matthew 28:18, Colossians 1:18</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511239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That He should give eternal life…</a:t>
            </a:r>
            <a:r>
              <a:rPr lang="en-US" sz="3800" dirty="0"/>
              <a:t>(</a:t>
            </a:r>
            <a:r>
              <a:rPr lang="en-US" sz="3800" b="1" dirty="0">
                <a:solidFill>
                  <a:srgbClr val="C00000"/>
                </a:solidFill>
                <a:latin typeface="Bookman Old Style" panose="02050604050505020204" pitchFamily="18" charset="0"/>
              </a:rPr>
              <a:t>2-3</a:t>
            </a:r>
            <a:r>
              <a:rPr lang="en-US" sz="3800" dirty="0"/>
              <a:t>)</a:t>
            </a:r>
          </a:p>
          <a:p>
            <a:pPr marL="571500" indent="-571500" algn="l">
              <a:buFont typeface="Arial" panose="020B0604020202020204" pitchFamily="34" charset="0"/>
              <a:buChar char="•"/>
            </a:pPr>
            <a:r>
              <a:rPr lang="en-US" sz="3800" dirty="0"/>
              <a:t>As Christ is glorified, He can give eternal life – salvation.</a:t>
            </a:r>
            <a:br>
              <a:rPr lang="en-US" sz="3800" dirty="0"/>
            </a:br>
            <a:r>
              <a:rPr lang="en-US" sz="3800" dirty="0"/>
              <a:t>He is the source of eternal life </a:t>
            </a:r>
            <a:r>
              <a:rPr lang="en-US" sz="3800" b="1" dirty="0">
                <a:solidFill>
                  <a:srgbClr val="C00000"/>
                </a:solidFill>
                <a:latin typeface="Bookman Old Style" panose="02050604050505020204" pitchFamily="18" charset="0"/>
              </a:rPr>
              <a:t>John 14:6, 15:5, etc.</a:t>
            </a:r>
            <a:br>
              <a:rPr lang="en-US" sz="3800" b="1" dirty="0">
                <a:solidFill>
                  <a:srgbClr val="C00000"/>
                </a:solidFill>
                <a:latin typeface="Bookman Old Style" panose="02050604050505020204" pitchFamily="18" charset="0"/>
              </a:rPr>
            </a:br>
            <a:r>
              <a:rPr lang="en-US" sz="3800" b="1" dirty="0">
                <a:solidFill>
                  <a:srgbClr val="C00000"/>
                </a:solidFill>
                <a:latin typeface="Bookman Old Style" panose="02050604050505020204" pitchFamily="18" charset="0"/>
              </a:rPr>
              <a:t>John 3:16, Titus 3:4-7, 1 John 5:11, etc. </a:t>
            </a:r>
            <a:endParaRPr lang="en-US" sz="3800" dirty="0"/>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4282027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That He should give eternal life…</a:t>
            </a:r>
            <a:r>
              <a:rPr lang="en-US" sz="3800" dirty="0"/>
              <a:t>(</a:t>
            </a:r>
            <a:r>
              <a:rPr lang="en-US" sz="3800" b="1" dirty="0">
                <a:solidFill>
                  <a:srgbClr val="C00000"/>
                </a:solidFill>
                <a:latin typeface="Bookman Old Style" panose="02050604050505020204" pitchFamily="18" charset="0"/>
              </a:rPr>
              <a:t>2-3</a:t>
            </a:r>
            <a:r>
              <a:rPr lang="en-US" sz="3800" dirty="0"/>
              <a:t>)</a:t>
            </a:r>
          </a:p>
          <a:p>
            <a:pPr marL="571500" indent="-571500" algn="l">
              <a:buFont typeface="Arial" panose="020B0604020202020204" pitchFamily="34" charset="0"/>
              <a:buChar char="•"/>
            </a:pPr>
            <a:r>
              <a:rPr lang="en-US" sz="3800" dirty="0"/>
              <a:t>Eternal life calls for</a:t>
            </a:r>
            <a:br>
              <a:rPr lang="en-US" sz="3800" dirty="0"/>
            </a:br>
            <a:r>
              <a:rPr lang="en-US" sz="3800" dirty="0"/>
              <a:t>- Obedience – </a:t>
            </a:r>
            <a:r>
              <a:rPr lang="en-US" sz="3800" b="1" dirty="0">
                <a:solidFill>
                  <a:srgbClr val="C00000"/>
                </a:solidFill>
                <a:latin typeface="Bookman Old Style" panose="02050604050505020204" pitchFamily="18" charset="0"/>
              </a:rPr>
              <a:t>Matthew 25:46, 7:21, Hebrews 5:9</a:t>
            </a:r>
            <a:br>
              <a:rPr lang="en-US" sz="3800" b="1" dirty="0">
                <a:solidFill>
                  <a:srgbClr val="C00000"/>
                </a:solidFill>
                <a:latin typeface="Bookman Old Style" panose="02050604050505020204" pitchFamily="18" charset="0"/>
              </a:rPr>
            </a:br>
            <a:r>
              <a:rPr lang="en-US" sz="3800" dirty="0"/>
              <a:t>- Endurance – </a:t>
            </a:r>
            <a:r>
              <a:rPr lang="en-US" sz="3800" b="1" dirty="0">
                <a:solidFill>
                  <a:srgbClr val="C00000"/>
                </a:solidFill>
                <a:latin typeface="Bookman Old Style" panose="02050604050505020204" pitchFamily="18" charset="0"/>
              </a:rPr>
              <a:t>Romans 2:7, </a:t>
            </a:r>
            <a:br>
              <a:rPr lang="en-US" sz="3800" b="1" dirty="0">
                <a:solidFill>
                  <a:srgbClr val="C00000"/>
                </a:solidFill>
                <a:latin typeface="Bookman Old Style" panose="02050604050505020204" pitchFamily="18" charset="0"/>
              </a:rPr>
            </a:br>
            <a:r>
              <a:rPr lang="en-US" sz="3800" b="1" dirty="0">
                <a:solidFill>
                  <a:srgbClr val="C00000"/>
                </a:solidFill>
                <a:latin typeface="Bookman Old Style" panose="02050604050505020204" pitchFamily="18" charset="0"/>
              </a:rPr>
              <a:t>1 Timothy 6:12</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16768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i="1" dirty="0"/>
              <a:t>That He should give eternal life…that they may know You </a:t>
            </a:r>
            <a:r>
              <a:rPr lang="en-US" sz="3800" dirty="0"/>
              <a:t>(</a:t>
            </a:r>
            <a:r>
              <a:rPr lang="en-US" sz="3800" b="1" dirty="0">
                <a:solidFill>
                  <a:srgbClr val="C00000"/>
                </a:solidFill>
                <a:latin typeface="Bookman Old Style" panose="02050604050505020204" pitchFamily="18" charset="0"/>
              </a:rPr>
              <a:t>2-3</a:t>
            </a:r>
            <a:r>
              <a:rPr lang="en-US" sz="3800" dirty="0"/>
              <a:t>)</a:t>
            </a:r>
          </a:p>
          <a:p>
            <a:pPr marL="571500" indent="-571500" algn="l">
              <a:buFont typeface="Arial" panose="020B0604020202020204" pitchFamily="34" charset="0"/>
              <a:buChar char="•"/>
            </a:pPr>
            <a:r>
              <a:rPr lang="en-US" sz="3800" dirty="0"/>
              <a:t>Knowing God is about understanding and relationship.  Believing Him and approaching Him with awe -  </a:t>
            </a:r>
            <a:br>
              <a:rPr lang="en-US" sz="3800" dirty="0"/>
            </a:br>
            <a:r>
              <a:rPr lang="en-US" sz="3800" b="1" dirty="0">
                <a:solidFill>
                  <a:srgbClr val="C00000"/>
                </a:solidFill>
                <a:latin typeface="Bookman Old Style" panose="02050604050505020204" pitchFamily="18" charset="0"/>
              </a:rPr>
              <a:t>1 John 2:3-4 </a:t>
            </a:r>
            <a:r>
              <a:rPr lang="en-US" sz="3800" dirty="0"/>
              <a:t>– keep His commandments</a:t>
            </a:r>
            <a:br>
              <a:rPr lang="en-US" sz="3800" dirty="0"/>
            </a:br>
            <a:r>
              <a:rPr lang="en-US" sz="3800" b="1" dirty="0">
                <a:solidFill>
                  <a:srgbClr val="C00000"/>
                </a:solidFill>
                <a:latin typeface="Bookman Old Style" panose="02050604050505020204" pitchFamily="18" charset="0"/>
              </a:rPr>
              <a:t>3:6 </a:t>
            </a:r>
            <a:r>
              <a:rPr lang="en-US" sz="3800" dirty="0"/>
              <a:t>– living without sin</a:t>
            </a:r>
            <a:br>
              <a:rPr lang="en-US" sz="3800" b="1" dirty="0">
                <a:solidFill>
                  <a:srgbClr val="C00000"/>
                </a:solidFill>
                <a:latin typeface="Bookman Old Style" panose="02050604050505020204" pitchFamily="18" charset="0"/>
              </a:rPr>
            </a:br>
            <a:r>
              <a:rPr lang="en-US" sz="3800" b="1" dirty="0">
                <a:solidFill>
                  <a:srgbClr val="C00000"/>
                </a:solidFill>
                <a:latin typeface="Bookman Old Style" panose="02050604050505020204" pitchFamily="18" charset="0"/>
              </a:rPr>
              <a:t>4:6 </a:t>
            </a:r>
            <a:r>
              <a:rPr lang="en-US" sz="3800" dirty="0"/>
              <a:t>– hear and believe</a:t>
            </a:r>
            <a:br>
              <a:rPr lang="en-US" sz="3800" b="1" dirty="0">
                <a:solidFill>
                  <a:srgbClr val="C00000"/>
                </a:solidFill>
                <a:latin typeface="Bookman Old Style" panose="02050604050505020204" pitchFamily="18" charset="0"/>
              </a:rPr>
            </a:br>
            <a:r>
              <a:rPr lang="en-US" sz="3800" b="1" dirty="0">
                <a:solidFill>
                  <a:srgbClr val="C00000"/>
                </a:solidFill>
                <a:latin typeface="Bookman Old Style" panose="02050604050505020204" pitchFamily="18" charset="0"/>
              </a:rPr>
              <a:t>4:8 </a:t>
            </a:r>
            <a:r>
              <a:rPr lang="en-US" sz="3800" dirty="0"/>
              <a:t>– loving God and others</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0241335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i="1" dirty="0"/>
              <a:t>I have glorified You on earth </a:t>
            </a:r>
            <a:r>
              <a:rPr lang="en-US" sz="3800" dirty="0"/>
              <a:t>(</a:t>
            </a:r>
            <a:r>
              <a:rPr lang="en-US" sz="3800" b="1" dirty="0">
                <a:solidFill>
                  <a:srgbClr val="C00000"/>
                </a:solidFill>
                <a:latin typeface="Bookman Old Style" panose="02050604050505020204" pitchFamily="18" charset="0"/>
              </a:rPr>
              <a:t>4</a:t>
            </a:r>
            <a:r>
              <a:rPr lang="en-US" sz="3800" dirty="0"/>
              <a:t>)</a:t>
            </a:r>
          </a:p>
          <a:p>
            <a:pPr marL="571500" indent="-571500" algn="l">
              <a:buFont typeface="Arial" panose="020B0604020202020204" pitchFamily="34" charset="0"/>
              <a:buChar char="•"/>
            </a:pPr>
            <a:r>
              <a:rPr lang="en-US" sz="3800" dirty="0"/>
              <a:t>In everything He did Jesus glorified the Father </a:t>
            </a:r>
            <a:br>
              <a:rPr lang="en-US" sz="3800" dirty="0"/>
            </a:br>
            <a:r>
              <a:rPr lang="en-US" sz="3800" dirty="0"/>
              <a:t>- Example – </a:t>
            </a:r>
            <a:r>
              <a:rPr lang="en-US" sz="3800" b="1" dirty="0">
                <a:solidFill>
                  <a:srgbClr val="C00000"/>
                </a:solidFill>
                <a:latin typeface="Bookman Old Style" panose="02050604050505020204" pitchFamily="18" charset="0"/>
              </a:rPr>
              <a:t>1 Peter 2:21-22 </a:t>
            </a:r>
            <a:br>
              <a:rPr lang="en-US" sz="3800" b="1" dirty="0">
                <a:solidFill>
                  <a:srgbClr val="C00000"/>
                </a:solidFill>
                <a:latin typeface="Bookman Old Style" panose="02050604050505020204" pitchFamily="18" charset="0"/>
              </a:rPr>
            </a:br>
            <a:r>
              <a:rPr lang="en-US" sz="3800"/>
              <a:t>- Thankful </a:t>
            </a:r>
            <a:r>
              <a:rPr lang="en-US" sz="3800" dirty="0"/>
              <a:t>– </a:t>
            </a:r>
            <a:r>
              <a:rPr lang="en-US" sz="3700" b="1" dirty="0">
                <a:solidFill>
                  <a:srgbClr val="C00000"/>
                </a:solidFill>
                <a:latin typeface="Bookman Old Style" panose="02050604050505020204" pitchFamily="18" charset="0"/>
              </a:rPr>
              <a:t>Matt. 11:25, John 11:41-42</a:t>
            </a:r>
            <a:br>
              <a:rPr lang="en-US" sz="3800" dirty="0"/>
            </a:br>
            <a:r>
              <a:rPr lang="en-US" sz="3800" dirty="0"/>
              <a:t>- Praised the Father – </a:t>
            </a:r>
            <a:r>
              <a:rPr lang="en-US" sz="3700" b="1" dirty="0">
                <a:solidFill>
                  <a:srgbClr val="C00000"/>
                </a:solidFill>
                <a:latin typeface="Bookman Old Style" panose="02050604050505020204" pitchFamily="18" charset="0"/>
              </a:rPr>
              <a:t>Matthew 6:9, 11:25-27</a:t>
            </a:r>
            <a:br>
              <a:rPr lang="en-US" sz="3800" dirty="0"/>
            </a:br>
            <a:r>
              <a:rPr lang="en-US" sz="3800" dirty="0"/>
              <a:t>- Revealed the Father’s word – </a:t>
            </a:r>
            <a:r>
              <a:rPr lang="en-US" sz="3700" b="1" dirty="0">
                <a:solidFill>
                  <a:srgbClr val="C00000"/>
                </a:solidFill>
                <a:latin typeface="Bookman Old Style" panose="02050604050505020204" pitchFamily="18" charset="0"/>
              </a:rPr>
              <a:t>John 14:24, 7:16</a:t>
            </a:r>
            <a:endParaRPr lang="en-US" sz="3800" dirty="0"/>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2446221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I have glorified You on earth </a:t>
            </a:r>
            <a:r>
              <a:rPr lang="en-US" sz="3800" dirty="0"/>
              <a:t>(</a:t>
            </a:r>
            <a:r>
              <a:rPr lang="en-US" sz="3800" b="1" dirty="0">
                <a:solidFill>
                  <a:srgbClr val="C00000"/>
                </a:solidFill>
                <a:latin typeface="Bookman Old Style" panose="02050604050505020204" pitchFamily="18" charset="0"/>
              </a:rPr>
              <a:t>4</a:t>
            </a:r>
            <a:r>
              <a:rPr lang="en-US" sz="3800" dirty="0"/>
              <a:t>)</a:t>
            </a:r>
          </a:p>
          <a:p>
            <a:pPr marL="571500" indent="-571500" algn="l">
              <a:buFont typeface="Arial" panose="020B0604020202020204" pitchFamily="34" charset="0"/>
              <a:buChar char="•"/>
            </a:pPr>
            <a:r>
              <a:rPr lang="en-US" sz="3800" dirty="0"/>
              <a:t>In everything He did Jesus glorified the Father </a:t>
            </a:r>
            <a:br>
              <a:rPr lang="en-US" sz="3800" dirty="0"/>
            </a:br>
            <a:r>
              <a:rPr lang="en-US" sz="3800" dirty="0"/>
              <a:t>- Respected the Father’s authority – </a:t>
            </a:r>
            <a:r>
              <a:rPr lang="en-US" sz="3700" b="1" dirty="0">
                <a:solidFill>
                  <a:srgbClr val="C00000"/>
                </a:solidFill>
                <a:latin typeface="Bookman Old Style" panose="02050604050505020204" pitchFamily="18" charset="0"/>
              </a:rPr>
              <a:t>John 8:55, 15:10</a:t>
            </a:r>
            <a:br>
              <a:rPr lang="en-US" sz="3800" dirty="0"/>
            </a:br>
            <a:r>
              <a:rPr lang="en-US" sz="3800" dirty="0"/>
              <a:t>- Sought to win others – </a:t>
            </a:r>
            <a:r>
              <a:rPr lang="en-US" sz="3700" b="1" dirty="0">
                <a:solidFill>
                  <a:srgbClr val="C00000"/>
                </a:solidFill>
                <a:latin typeface="Bookman Old Style" panose="02050604050505020204" pitchFamily="18" charset="0"/>
              </a:rPr>
              <a:t>Luke 19:10, </a:t>
            </a:r>
            <a:r>
              <a:rPr lang="en-US" sz="3800" dirty="0"/>
              <a:t>“Follow Me…” </a:t>
            </a:r>
            <a:r>
              <a:rPr lang="en-US" sz="3700" b="1" dirty="0">
                <a:solidFill>
                  <a:srgbClr val="C00000"/>
                </a:solidFill>
                <a:latin typeface="Bookman Old Style" panose="02050604050505020204" pitchFamily="18" charset="0"/>
              </a:rPr>
              <a:t>Matthew 4:19, 8:22, 9:9, 16:24, 19:21)</a:t>
            </a:r>
            <a:br>
              <a:rPr lang="en-US" sz="3700" b="1" dirty="0">
                <a:solidFill>
                  <a:srgbClr val="C00000"/>
                </a:solidFill>
                <a:latin typeface="Bookman Old Style" panose="02050604050505020204" pitchFamily="18" charset="0"/>
              </a:rPr>
            </a:br>
            <a:r>
              <a:rPr lang="en-US" sz="3800" dirty="0"/>
              <a:t>- By sacrificing Himself on the cross</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3346170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I have glorified You on earth </a:t>
            </a:r>
            <a:r>
              <a:rPr lang="en-US" sz="3800" dirty="0"/>
              <a:t>(</a:t>
            </a:r>
            <a:r>
              <a:rPr lang="en-US" sz="3800" b="1" dirty="0">
                <a:solidFill>
                  <a:srgbClr val="C00000"/>
                </a:solidFill>
                <a:latin typeface="Bookman Old Style" panose="02050604050505020204" pitchFamily="18" charset="0"/>
              </a:rPr>
              <a:t>4</a:t>
            </a:r>
            <a:r>
              <a:rPr lang="en-US" sz="3800" dirty="0"/>
              <a:t>)</a:t>
            </a:r>
          </a:p>
          <a:p>
            <a:pPr marL="571500" indent="-571500" algn="l">
              <a:buFont typeface="Arial" panose="020B0604020202020204" pitchFamily="34" charset="0"/>
              <a:buChar char="•"/>
            </a:pPr>
            <a:r>
              <a:rPr lang="en-US" sz="3800" dirty="0"/>
              <a:t>How do we glorify the Father? </a:t>
            </a:r>
            <a:br>
              <a:rPr lang="en-US" sz="3800" dirty="0"/>
            </a:br>
            <a:r>
              <a:rPr lang="en-US" sz="3800" dirty="0"/>
              <a:t>- In all we do – </a:t>
            </a:r>
            <a:r>
              <a:rPr lang="en-US" sz="3700" b="1" dirty="0">
                <a:solidFill>
                  <a:srgbClr val="C00000"/>
                </a:solidFill>
                <a:latin typeface="Bookman Old Style" panose="02050604050505020204" pitchFamily="18" charset="0"/>
              </a:rPr>
              <a:t>1 Peter 4:11</a:t>
            </a:r>
            <a:br>
              <a:rPr lang="en-US" sz="3700" b="1" dirty="0">
                <a:solidFill>
                  <a:srgbClr val="C00000"/>
                </a:solidFill>
                <a:latin typeface="Bookman Old Style" panose="02050604050505020204" pitchFamily="18" charset="0"/>
              </a:rPr>
            </a:br>
            <a:r>
              <a:rPr lang="en-US" sz="3800" dirty="0"/>
              <a:t>- By example – </a:t>
            </a:r>
            <a:r>
              <a:rPr lang="en-US" sz="3700" b="1" dirty="0">
                <a:solidFill>
                  <a:srgbClr val="C00000"/>
                </a:solidFill>
                <a:latin typeface="Bookman Old Style" panose="02050604050505020204" pitchFamily="18" charset="0"/>
              </a:rPr>
              <a:t>Matthew 5:16, </a:t>
            </a:r>
            <a:br>
              <a:rPr lang="en-US" sz="3700" b="1" dirty="0">
                <a:solidFill>
                  <a:srgbClr val="C00000"/>
                </a:solidFill>
                <a:latin typeface="Bookman Old Style" panose="02050604050505020204" pitchFamily="18" charset="0"/>
              </a:rPr>
            </a:br>
            <a:r>
              <a:rPr lang="en-US" sz="3700" b="1" dirty="0">
                <a:solidFill>
                  <a:srgbClr val="C00000"/>
                </a:solidFill>
                <a:latin typeface="Bookman Old Style" panose="02050604050505020204" pitchFamily="18" charset="0"/>
              </a:rPr>
              <a:t>1 Peter 2:12 </a:t>
            </a:r>
            <a:br>
              <a:rPr lang="en-US" sz="3700" b="1" dirty="0">
                <a:solidFill>
                  <a:srgbClr val="C00000"/>
                </a:solidFill>
                <a:latin typeface="Bookman Old Style" panose="02050604050505020204" pitchFamily="18" charset="0"/>
              </a:rPr>
            </a:br>
            <a:r>
              <a:rPr lang="en-US" sz="3800" dirty="0"/>
              <a:t>- Being thankful – </a:t>
            </a:r>
            <a:r>
              <a:rPr lang="en-US" sz="3700" b="1" dirty="0">
                <a:solidFill>
                  <a:srgbClr val="C00000"/>
                </a:solidFill>
                <a:latin typeface="Bookman Old Style" panose="02050604050505020204" pitchFamily="18" charset="0"/>
              </a:rPr>
              <a:t>2 Corinthians 4:15, Colossians 4:2</a:t>
            </a:r>
            <a:br>
              <a:rPr lang="en-US" sz="3700" b="1" dirty="0">
                <a:solidFill>
                  <a:srgbClr val="C00000"/>
                </a:solidFill>
                <a:latin typeface="Bookman Old Style" panose="02050604050505020204" pitchFamily="18" charset="0"/>
              </a:rPr>
            </a:br>
            <a:r>
              <a:rPr lang="en-US" sz="3800" dirty="0"/>
              <a:t>- By praising God </a:t>
            </a:r>
            <a:br>
              <a:rPr lang="en-US" sz="3800" dirty="0"/>
            </a:br>
            <a:r>
              <a:rPr lang="en-US" sz="3800" dirty="0"/>
              <a:t>- By sharing His word</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888722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i="1" dirty="0"/>
              <a:t>I have glorified You on earth </a:t>
            </a:r>
            <a:r>
              <a:rPr lang="en-US" sz="3800" dirty="0"/>
              <a:t>(</a:t>
            </a:r>
            <a:r>
              <a:rPr lang="en-US" sz="3800" b="1" dirty="0">
                <a:solidFill>
                  <a:srgbClr val="C00000"/>
                </a:solidFill>
                <a:latin typeface="Bookman Old Style" panose="02050604050505020204" pitchFamily="18" charset="0"/>
              </a:rPr>
              <a:t>4</a:t>
            </a:r>
            <a:r>
              <a:rPr lang="en-US" sz="3800" dirty="0"/>
              <a:t>)</a:t>
            </a:r>
          </a:p>
          <a:p>
            <a:pPr marL="571500" indent="-571500" algn="l">
              <a:buFont typeface="Arial" panose="020B0604020202020204" pitchFamily="34" charset="0"/>
              <a:buChar char="•"/>
            </a:pPr>
            <a:r>
              <a:rPr lang="en-US" sz="3800" dirty="0"/>
              <a:t>How do we glorify the Father </a:t>
            </a:r>
            <a:br>
              <a:rPr lang="en-US" sz="3800" dirty="0"/>
            </a:br>
            <a:r>
              <a:rPr lang="en-US" sz="3800" dirty="0"/>
              <a:t>- By respecting His authority  – </a:t>
            </a:r>
            <a:br>
              <a:rPr lang="en-US" sz="3800" dirty="0"/>
            </a:br>
            <a:r>
              <a:rPr lang="en-US" sz="3700" b="1" dirty="0">
                <a:solidFill>
                  <a:srgbClr val="C00000"/>
                </a:solidFill>
                <a:latin typeface="Bookman Old Style" panose="02050604050505020204" pitchFamily="18" charset="0"/>
              </a:rPr>
              <a:t>1 Corinthians 10:31, Colossians 3:17 </a:t>
            </a:r>
            <a:br>
              <a:rPr lang="en-US" sz="3700" b="1" dirty="0">
                <a:solidFill>
                  <a:srgbClr val="C00000"/>
                </a:solidFill>
                <a:latin typeface="Bookman Old Style" panose="02050604050505020204" pitchFamily="18" charset="0"/>
              </a:rPr>
            </a:br>
            <a:r>
              <a:rPr lang="en-US" sz="3800" dirty="0"/>
              <a:t>- By bearing fruit – </a:t>
            </a:r>
            <a:r>
              <a:rPr lang="en-US" sz="3700" b="1" dirty="0">
                <a:solidFill>
                  <a:srgbClr val="C00000"/>
                </a:solidFill>
                <a:latin typeface="Bookman Old Style" panose="02050604050505020204" pitchFamily="18" charset="0"/>
              </a:rPr>
              <a:t>John 15:8</a:t>
            </a:r>
            <a:br>
              <a:rPr lang="en-US" sz="3800" dirty="0"/>
            </a:br>
            <a:r>
              <a:rPr lang="en-US" sz="3800" dirty="0"/>
              <a:t>- By sacrifice – </a:t>
            </a:r>
            <a:r>
              <a:rPr lang="en-US" sz="3700" b="1" dirty="0">
                <a:solidFill>
                  <a:srgbClr val="C00000"/>
                </a:solidFill>
                <a:latin typeface="Bookman Old Style" panose="02050604050505020204" pitchFamily="18" charset="0"/>
              </a:rPr>
              <a:t>Romans 12:1-2, Hebrews 13:15-16</a:t>
            </a:r>
            <a:br>
              <a:rPr lang="en-US" sz="3800" dirty="0"/>
            </a:br>
            <a:r>
              <a:rPr lang="en-US" sz="3800" dirty="0"/>
              <a:t>- By sanctification – </a:t>
            </a:r>
            <a:r>
              <a:rPr lang="en-US" sz="3700" b="1" dirty="0">
                <a:solidFill>
                  <a:srgbClr val="C00000"/>
                </a:solidFill>
                <a:latin typeface="Bookman Old Style" panose="02050604050505020204" pitchFamily="18" charset="0"/>
              </a:rPr>
              <a:t>1 Peter 1:15-16, 3:15</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254248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a:bodyPr>
          <a:lstStyle/>
          <a:p>
            <a:pPr marL="571500" indent="-571500" algn="l">
              <a:buFont typeface="Arial" panose="020B0604020202020204" pitchFamily="34" charset="0"/>
              <a:buChar char="•"/>
            </a:pPr>
            <a:r>
              <a:rPr lang="en-US" sz="3800" i="1" dirty="0"/>
              <a:t>I have finished the work </a:t>
            </a:r>
            <a:r>
              <a:rPr lang="en-US" sz="3800" dirty="0"/>
              <a:t>(</a:t>
            </a:r>
            <a:r>
              <a:rPr lang="en-US" sz="3800" b="1" dirty="0">
                <a:solidFill>
                  <a:srgbClr val="C00000"/>
                </a:solidFill>
                <a:latin typeface="Bookman Old Style" panose="02050604050505020204" pitchFamily="18" charset="0"/>
              </a:rPr>
              <a:t>4</a:t>
            </a:r>
            <a:r>
              <a:rPr lang="en-US" sz="3800" dirty="0"/>
              <a:t>)</a:t>
            </a:r>
          </a:p>
          <a:p>
            <a:pPr marL="571500" indent="-571500" algn="l">
              <a:buFont typeface="Arial" panose="020B0604020202020204" pitchFamily="34" charset="0"/>
              <a:buChar char="•"/>
            </a:pPr>
            <a:r>
              <a:rPr lang="en-US" sz="3800" dirty="0"/>
              <a:t>Jesus completed everything necessary to accomplish His mission on earth.  All that remained was to die, which he had resolved He would do! </a:t>
            </a:r>
            <a:br>
              <a:rPr lang="en-US" sz="3800" dirty="0"/>
            </a:br>
            <a:r>
              <a:rPr lang="en-US" sz="3800" dirty="0"/>
              <a:t>Throughout His life, He had a mission– </a:t>
            </a:r>
            <a:r>
              <a:rPr lang="en-US" sz="3700" b="1" dirty="0">
                <a:solidFill>
                  <a:srgbClr val="C00000"/>
                </a:solidFill>
                <a:latin typeface="Bookman Old Style" panose="02050604050505020204" pitchFamily="18" charset="0"/>
              </a:rPr>
              <a:t>John 4:34, 5:36,… 19:30</a:t>
            </a: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2665437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26338" y="995881"/>
            <a:ext cx="8673217" cy="5640309"/>
          </a:xfrm>
        </p:spPr>
        <p:txBody>
          <a:bodyPr anchor="t">
            <a:normAutofit lnSpcReduction="10000"/>
          </a:bodyPr>
          <a:lstStyle/>
          <a:p>
            <a:pPr marL="571500" indent="-571500" algn="l">
              <a:buFont typeface="Arial" panose="020B0604020202020204" pitchFamily="34" charset="0"/>
              <a:buChar char="•"/>
            </a:pPr>
            <a:r>
              <a:rPr lang="en-US" sz="3800" i="1" dirty="0"/>
              <a:t>Now,… Glorify Me together with Yourself </a:t>
            </a:r>
            <a:r>
              <a:rPr lang="en-US" sz="3800" dirty="0"/>
              <a:t>(</a:t>
            </a:r>
            <a:r>
              <a:rPr lang="en-US" sz="3800" b="1" dirty="0">
                <a:solidFill>
                  <a:srgbClr val="C00000"/>
                </a:solidFill>
                <a:latin typeface="Bookman Old Style" panose="02050604050505020204" pitchFamily="18" charset="0"/>
              </a:rPr>
              <a:t>5</a:t>
            </a:r>
            <a:r>
              <a:rPr lang="en-US" sz="3800" dirty="0"/>
              <a:t>)</a:t>
            </a:r>
          </a:p>
          <a:p>
            <a:pPr marL="571500" indent="-571500" algn="l">
              <a:buFont typeface="Arial" panose="020B0604020202020204" pitchFamily="34" charset="0"/>
              <a:buChar char="•"/>
            </a:pPr>
            <a:r>
              <a:rPr lang="en-US" sz="3800" dirty="0"/>
              <a:t>Jesus acknowledges both the Father and His glory.  “Let the work be accomplished”</a:t>
            </a:r>
            <a:br>
              <a:rPr lang="en-US" sz="3800" dirty="0"/>
            </a:br>
            <a:r>
              <a:rPr lang="en-US" sz="3800" dirty="0"/>
              <a:t>- With the glory I had before – His eternal nature.  </a:t>
            </a:r>
            <a:br>
              <a:rPr lang="en-US" sz="3800" dirty="0"/>
            </a:br>
            <a:r>
              <a:rPr lang="en-US" sz="3800" dirty="0"/>
              <a:t>See </a:t>
            </a:r>
            <a:r>
              <a:rPr lang="en-US" sz="3700" b="1" dirty="0">
                <a:solidFill>
                  <a:srgbClr val="C00000"/>
                </a:solidFill>
                <a:latin typeface="Bookman Old Style" panose="02050604050505020204" pitchFamily="18" charset="0"/>
              </a:rPr>
              <a:t>John 1:1-2, 8:58</a:t>
            </a:r>
            <a:br>
              <a:rPr lang="en-US" sz="3700" b="1" dirty="0">
                <a:solidFill>
                  <a:srgbClr val="C00000"/>
                </a:solidFill>
                <a:latin typeface="Bookman Old Style" panose="02050604050505020204" pitchFamily="18" charset="0"/>
              </a:rPr>
            </a:br>
            <a:r>
              <a:rPr lang="en-US" sz="3700" b="1" dirty="0">
                <a:solidFill>
                  <a:srgbClr val="C00000"/>
                </a:solidFill>
                <a:latin typeface="Bookman Old Style" panose="02050604050505020204" pitchFamily="18" charset="0"/>
              </a:rPr>
              <a:t>Philippians 2:5-8</a:t>
            </a:r>
            <a:br>
              <a:rPr lang="en-US" sz="3700" b="1" dirty="0">
                <a:solidFill>
                  <a:srgbClr val="C00000"/>
                </a:solidFill>
                <a:latin typeface="Bookman Old Style" panose="02050604050505020204" pitchFamily="18" charset="0"/>
              </a:rPr>
            </a:br>
            <a:endParaRPr lang="en-US" sz="3700" b="1" dirty="0">
              <a:solidFill>
                <a:srgbClr val="C00000"/>
              </a:solidFill>
              <a:latin typeface="Bookman Old Style" panose="02050604050505020204" pitchFamily="18" charset="0"/>
            </a:endParaRPr>
          </a:p>
        </p:txBody>
      </p:sp>
      <p:sp>
        <p:nvSpPr>
          <p:cNvPr id="5" name="Text Placeholder 4"/>
          <p:cNvSpPr>
            <a:spLocks noGrp="1"/>
          </p:cNvSpPr>
          <p:nvPr>
            <p:ph type="body" sz="quarter" idx="14"/>
          </p:nvPr>
        </p:nvSpPr>
        <p:spPr>
          <a:xfrm>
            <a:off x="226338" y="146723"/>
            <a:ext cx="8673218" cy="731464"/>
          </a:xfrm>
          <a:solidFill>
            <a:srgbClr val="E4CA76"/>
          </a:solidFill>
        </p:spPr>
        <p:txBody>
          <a:bodyPr>
            <a:normAutofit/>
          </a:bodyPr>
          <a:lstStyle/>
          <a:p>
            <a:r>
              <a:rPr lang="en-US" sz="4000" dirty="0"/>
              <a:t>“I have finished the work” (</a:t>
            </a:r>
            <a:r>
              <a:rPr lang="en-US" sz="4000" b="1" dirty="0">
                <a:solidFill>
                  <a:srgbClr val="C00000"/>
                </a:solidFill>
                <a:latin typeface="Bookman Old Style" panose="02050604050505020204" pitchFamily="18" charset="0"/>
              </a:rPr>
              <a:t>1-5</a:t>
            </a:r>
            <a:r>
              <a:rPr lang="en-US" sz="4000" dirty="0"/>
              <a:t>)</a:t>
            </a:r>
          </a:p>
        </p:txBody>
      </p:sp>
      <p:sp>
        <p:nvSpPr>
          <p:cNvPr id="4" name="Text Placeholder 6">
            <a:extLst>
              <a:ext uri="{FF2B5EF4-FFF2-40B4-BE49-F238E27FC236}">
                <a16:creationId xmlns:a16="http://schemas.microsoft.com/office/drawing/2014/main" id="{1E074825-F96E-405B-B214-5A2D518B44AD}"/>
              </a:ext>
            </a:extLst>
          </p:cNvPr>
          <p:cNvSpPr txBox="1">
            <a:spLocks/>
          </p:cNvSpPr>
          <p:nvPr/>
        </p:nvSpPr>
        <p:spPr>
          <a:xfrm>
            <a:off x="4906978" y="6327679"/>
            <a:ext cx="4086794" cy="426205"/>
          </a:xfrm>
          <a:prstGeom prst="rect">
            <a:avLst/>
          </a:prstGeom>
          <a:solidFill>
            <a:schemeClr val="tx1"/>
          </a:solidFill>
        </p:spPr>
        <p:txBody>
          <a:bodyPr>
            <a:noAutofit/>
          </a:bodyPr>
          <a:lstStyle>
            <a:lvl1pPr marL="0" indent="0" algn="ctr" defTabSz="914400" rtl="0" eaLnBrk="1" latinLnBrk="0" hangingPunct="1">
              <a:spcBef>
                <a:spcPct val="20000"/>
              </a:spcBef>
              <a:buFont typeface="Arial"/>
              <a:buNone/>
              <a:defRPr sz="3000" kern="1200">
                <a:solidFill>
                  <a:srgbClr val="0D0D07"/>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0D0D07"/>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0D0D07"/>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2400" dirty="0"/>
              <a:t>The Lord’s Prayer – John 17</a:t>
            </a:r>
          </a:p>
        </p:txBody>
      </p:sp>
    </p:spTree>
    <p:extLst>
      <p:ext uri="{BB962C8B-B14F-4D97-AF65-F5344CB8AC3E}">
        <p14:creationId xmlns:p14="http://schemas.microsoft.com/office/powerpoint/2010/main" val="3671562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normAutofit/>
          </a:bodyPr>
          <a:lstStyle/>
          <a:p>
            <a:r>
              <a:rPr lang="en-US" sz="5400" dirty="0">
                <a:solidFill>
                  <a:srgbClr val="7030A0"/>
                </a:solidFill>
              </a:rPr>
              <a:t>Jesus finished His work for us.</a:t>
            </a:r>
          </a:p>
          <a:p>
            <a:r>
              <a:rPr lang="en-US" sz="5400" b="1" dirty="0">
                <a:solidFill>
                  <a:srgbClr val="002060"/>
                </a:solidFill>
              </a:rPr>
              <a:t>Will we finish our work for Him?</a:t>
            </a:r>
          </a:p>
        </p:txBody>
      </p:sp>
    </p:spTree>
    <p:extLst>
      <p:ext uri="{BB962C8B-B14F-4D97-AF65-F5344CB8AC3E}">
        <p14:creationId xmlns:p14="http://schemas.microsoft.com/office/powerpoint/2010/main" val="5442581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normAutofit/>
          </a:bodyPr>
          <a:lstStyle/>
          <a:p>
            <a:r>
              <a:rPr lang="en-US" sz="5400" dirty="0"/>
              <a:t>Let us pray!</a:t>
            </a:r>
            <a:endParaRPr lang="en-US" sz="5400" dirty="0">
              <a:solidFill>
                <a:srgbClr val="C00000"/>
              </a:solidFill>
            </a:endParaRPr>
          </a:p>
        </p:txBody>
      </p:sp>
    </p:spTree>
    <p:extLst>
      <p:ext uri="{BB962C8B-B14F-4D97-AF65-F5344CB8AC3E}">
        <p14:creationId xmlns:p14="http://schemas.microsoft.com/office/powerpoint/2010/main" val="2818902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438</TotalTime>
  <Words>1143</Words>
  <Application>Microsoft Office PowerPoint</Application>
  <PresentationFormat>On-screen Show (4:3)</PresentationFormat>
  <Paragraphs>72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Bookman Old Style</vt:lpstr>
      <vt:lpstr>Trebuchet MS</vt:lpstr>
      <vt:lpstr>Default</vt:lpstr>
      <vt:lpstr>The Lord’s Prayer (1) John 17:1-5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 Creative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Thomas Thornhill</cp:lastModifiedBy>
  <cp:revision>30</cp:revision>
  <dcterms:created xsi:type="dcterms:W3CDTF">2014-03-26T14:03:34Z</dcterms:created>
  <dcterms:modified xsi:type="dcterms:W3CDTF">2021-11-20T21:57:12Z</dcterms:modified>
</cp:coreProperties>
</file>