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63" r:id="rId3"/>
    <p:sldId id="290" r:id="rId4"/>
    <p:sldId id="304" r:id="rId5"/>
    <p:sldId id="305" r:id="rId6"/>
    <p:sldId id="306" r:id="rId7"/>
    <p:sldId id="307" r:id="rId8"/>
    <p:sldId id="308" r:id="rId9"/>
    <p:sldId id="310" r:id="rId10"/>
    <p:sldId id="309" r:id="rId11"/>
    <p:sldId id="311" r:id="rId12"/>
    <p:sldId id="312" r:id="rId13"/>
    <p:sldId id="313" r:id="rId14"/>
    <p:sldId id="314" r:id="rId15"/>
    <p:sldId id="315" r:id="rId16"/>
    <p:sldId id="316" r:id="rId17"/>
    <p:sldId id="261" r:id="rId18"/>
    <p:sldId id="279" r:id="rId19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F3E87"/>
    <a:srgbClr val="7E1E00"/>
    <a:srgbClr val="FFFF99"/>
    <a:srgbClr val="508442"/>
    <a:srgbClr val="B70011"/>
    <a:srgbClr val="BB0012"/>
    <a:srgbClr val="CB932E"/>
    <a:srgbClr val="CB9B3E"/>
    <a:srgbClr val="CE4D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8" autoAdjust="0"/>
    <p:restoredTop sz="94674"/>
  </p:normalViewPr>
  <p:slideViewPr>
    <p:cSldViewPr snapToGrid="0" snapToObjects="1">
      <p:cViewPr varScale="1">
        <p:scale>
          <a:sx n="108" d="100"/>
          <a:sy n="108" d="100"/>
        </p:scale>
        <p:origin x="189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4B9D7-441E-468C-B3CC-967235898028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D1804-8616-46E4-8863-A23AF451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740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D1804-8616-46E4-8863-A23AF45169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3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800951" y="4984519"/>
            <a:ext cx="3532471" cy="383269"/>
          </a:xfrm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800951" y="4004108"/>
            <a:ext cx="3532471" cy="803682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6627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2541069"/>
            <a:ext cx="8211824" cy="4004110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94105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2541069"/>
            <a:ext cx="8211824" cy="4004110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875756" y="1511166"/>
            <a:ext cx="3273228" cy="59608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4360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6" y="5288337"/>
            <a:ext cx="8217685" cy="1059647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6" y="514971"/>
            <a:ext cx="8211023" cy="4476268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406335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5" y="514971"/>
            <a:ext cx="8219433" cy="5833012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2251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5" r:id="rId4"/>
    <p:sldLayoutId id="2147483650" r:id="rId5"/>
    <p:sldLayoutId id="2147483657" r:id="rId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/>
        <a:buNone/>
        <a:defRPr sz="3000" kern="1200">
          <a:solidFill>
            <a:schemeClr val="bg1"/>
          </a:solidFill>
          <a:latin typeface="+mn-lt"/>
          <a:ea typeface="+mn-ea"/>
          <a:cs typeface="Apple Chancery"/>
        </a:defRPr>
      </a:lvl1pPr>
      <a:lvl2pPr marL="914400" indent="-457200" algn="ctr" defTabSz="9144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bg1"/>
          </a:solidFill>
          <a:latin typeface="+mn-lt"/>
          <a:ea typeface="+mn-ea"/>
          <a:cs typeface="Apple Chancery"/>
        </a:defRPr>
      </a:lvl2pPr>
      <a:lvl3pPr marL="9144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bg1"/>
          </a:solidFill>
          <a:latin typeface="+mn-lt"/>
          <a:ea typeface="+mn-ea"/>
          <a:cs typeface="Apple Chancery"/>
        </a:defRPr>
      </a:lvl3pPr>
      <a:lvl4pPr marL="13716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bg1"/>
          </a:solidFill>
          <a:latin typeface="+mn-lt"/>
          <a:ea typeface="+mn-ea"/>
          <a:cs typeface="Apple Chancery"/>
        </a:defRPr>
      </a:lvl4pPr>
      <a:lvl5pPr marL="18288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bg1"/>
          </a:solidFill>
          <a:latin typeface="+mn-lt"/>
          <a:ea typeface="+mn-ea"/>
          <a:cs typeface="Apple Chancery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487009" y="3951391"/>
            <a:ext cx="6169981" cy="212981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7E1E00"/>
                </a:solidFill>
              </a:rPr>
              <a:t>Begotten to a </a:t>
            </a:r>
            <a:br>
              <a:rPr lang="en-US" sz="4000" b="1" dirty="0">
                <a:solidFill>
                  <a:srgbClr val="7E1E00"/>
                </a:solidFill>
              </a:rPr>
            </a:br>
            <a:r>
              <a:rPr lang="en-US" sz="4000" b="1" dirty="0">
                <a:solidFill>
                  <a:srgbClr val="7E1E00"/>
                </a:solidFill>
              </a:rPr>
              <a:t>living hope (2)</a:t>
            </a:r>
            <a:br>
              <a:rPr lang="en-US" sz="4000" b="1" dirty="0">
                <a:solidFill>
                  <a:srgbClr val="7E1E00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>1 Peter 1:3-5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5005" y="463469"/>
            <a:ext cx="8131946" cy="134912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Studying Through</a:t>
            </a:r>
            <a:br>
              <a:rPr lang="en-US" dirty="0">
                <a:latin typeface="Copperplate Gothic Bold" panose="020E0705020206020404" pitchFamily="34" charset="0"/>
              </a:rPr>
            </a:br>
            <a:r>
              <a:rPr lang="en-US" dirty="0">
                <a:latin typeface="Copperplate Gothic Bold" panose="020E0705020206020404" pitchFamily="34" charset="0"/>
              </a:rPr>
              <a:t>1 Peter (4)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35E92E-FB29-4DFB-9BD8-F6443E98B26A}"/>
              </a:ext>
            </a:extLst>
          </p:cNvPr>
          <p:cNvSpPr txBox="1"/>
          <p:nvPr/>
        </p:nvSpPr>
        <p:spPr>
          <a:xfrm>
            <a:off x="4248806" y="1906921"/>
            <a:ext cx="932155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 lnSpcReduction="1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In our last lesson we began addressing our living hope as Peter began his letter of encouragement.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 We noted that it is a living hope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One reason it is a living hope is because Jesus was raised from the dead (and so will we).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 Tonight, we notice two more things Peter mentions.  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Previously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25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Inheritance is usually associated with family.  </a:t>
            </a:r>
            <a:br>
              <a:rPr lang="en-US" sz="4000" dirty="0"/>
            </a:br>
            <a:r>
              <a:rPr lang="en-US" sz="4000" dirty="0"/>
              <a:t>We are the family of God and heirs  (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Romans 8:16-17</a:t>
            </a:r>
            <a:r>
              <a:rPr lang="en-US" sz="4000" dirty="0"/>
              <a:t>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Matthew 25:34 </a:t>
            </a:r>
            <a:r>
              <a:rPr lang="en-US" sz="4000" dirty="0"/>
              <a:t>– inherit the kingdom</a:t>
            </a:r>
            <a:br>
              <a:rPr lang="en-US" sz="4000" dirty="0"/>
            </a:b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Hebrews 9:15 – </a:t>
            </a:r>
            <a:r>
              <a:rPr lang="en-US" sz="4000" dirty="0"/>
              <a:t>a promised eternal inheritance for those called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Our inheritance (4)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8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 fontScale="85000" lnSpcReduction="2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It is </a:t>
            </a:r>
            <a:r>
              <a:rPr lang="en-US" sz="4000" b="1" dirty="0">
                <a:solidFill>
                  <a:srgbClr val="3F3E87"/>
                </a:solidFill>
              </a:rPr>
              <a:t>incorruptible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Meaning imperishable, something not subject to decay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A word found 7 times in the NT – describing God (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Romans 1:23</a:t>
            </a:r>
            <a:r>
              <a:rPr lang="en-US" sz="4000" dirty="0"/>
              <a:t>), our crown (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1 Corinthians 9:25</a:t>
            </a:r>
            <a:r>
              <a:rPr lang="en-US" sz="4000" dirty="0"/>
              <a:t>), our resurrected state (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1 Corinthians 15:52</a:t>
            </a:r>
            <a:r>
              <a:rPr lang="en-US" sz="4000" dirty="0"/>
              <a:t>), our King (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1 Timothy 1:17</a:t>
            </a:r>
            <a:r>
              <a:rPr lang="en-US" sz="4000" dirty="0"/>
              <a:t>), the word of God (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1 Peter 1:23</a:t>
            </a:r>
            <a:r>
              <a:rPr lang="en-US" sz="4000" dirty="0"/>
              <a:t>), the beauty of a godly wife (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1 Peter 3:4</a:t>
            </a:r>
            <a:r>
              <a:rPr lang="en-US" sz="4000" dirty="0"/>
              <a:t>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On earth things break and wear out, but NOT this inheritance – it is eternal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Our inheritance (4)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8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 lnSpcReduction="1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It is </a:t>
            </a:r>
            <a:r>
              <a:rPr lang="en-US" sz="4000" b="1" dirty="0">
                <a:solidFill>
                  <a:srgbClr val="3F3E87"/>
                </a:solidFill>
              </a:rPr>
              <a:t>undefiled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Something pure – not polluted or stained; not watered down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In this world we see so much wickedness and evil.  Sin has marred this world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But our inheritance will be pure and free from all these things – 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Revelation 21:27</a:t>
            </a:r>
            <a:endParaRPr lang="en-US" sz="4000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Our inheritance (4)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0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 lnSpcReduction="1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It </a:t>
            </a:r>
            <a:r>
              <a:rPr lang="en-US" sz="4000" b="1" dirty="0">
                <a:solidFill>
                  <a:srgbClr val="3F3E87"/>
                </a:solidFill>
              </a:rPr>
              <a:t>does not fade away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It will never lose its lustre or beauty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In this world things grow dull in time.  Flowers wither, etc. 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In heaven things will never decay or rust – 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Matthew 6:19-20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Many songs we sing are about this – “Amazing Grace”, “Where the Roses Never Fade”, etc. 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Our inheritance (4)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86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 fontScale="92500" lnSpcReduction="2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It </a:t>
            </a:r>
            <a:r>
              <a:rPr lang="en-US" sz="4000" b="1" dirty="0">
                <a:solidFill>
                  <a:srgbClr val="3F3E87"/>
                </a:solidFill>
              </a:rPr>
              <a:t>is reserved in heaven for you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A reservation means there is a spot there that is held for those saved.</a:t>
            </a:r>
            <a:br>
              <a:rPr lang="en-US" sz="4000" dirty="0"/>
            </a:br>
            <a:r>
              <a:rPr lang="en-US" sz="4000" dirty="0"/>
              <a:t>Just like a hotel or restaurant reservation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A word found 90+ times in NT.  Sometimes translated as “Keep”(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Ephesian 4:3, James 1:27, </a:t>
            </a:r>
            <a:r>
              <a:rPr lang="en-US" sz="4000" dirty="0"/>
              <a:t>etc.)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Again, the point is God has a place for the faithful that no one can take away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Our inheritance (4)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89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 fontScale="92500" lnSpcReduction="1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It </a:t>
            </a:r>
            <a:r>
              <a:rPr lang="en-US" sz="4000" b="1" dirty="0">
                <a:solidFill>
                  <a:srgbClr val="3F3E87"/>
                </a:solidFill>
              </a:rPr>
              <a:t>is reserved in heaven for you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Does this teach eternal security (Once Saved, Always Saved)?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In one sense – what God has planned, no one will EVER stop.  None will EVER stop God from rewarding the faithful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6600"/>
                </a:solidFill>
              </a:rPr>
              <a:t>BUT I ask – is it possible for you to cancel your reservation?  Can you QUIT keeping His commandments? 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Our inheritance (4)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6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Thus, we have an inheritance that gives us a living hope – a reason to endure, even in the face of troubles</a:t>
            </a:r>
            <a:endParaRPr lang="en-US" sz="4000" dirty="0">
              <a:solidFill>
                <a:srgbClr val="006600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Our inheritance (4)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0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 fontScale="92500" lnSpcReduction="2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What does it mean to be </a:t>
            </a:r>
            <a:r>
              <a:rPr lang="en-US" sz="4000" b="1" dirty="0">
                <a:solidFill>
                  <a:srgbClr val="3F3E87"/>
                </a:solidFill>
              </a:rPr>
              <a:t>kept by the power of God?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FIRST, notice the point Peter is making – we serve THE God that is all-powerful and all-knowing.  None will EVER stop His will from being accomplished.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He can and will keep His promises – 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Titus 1:2, Romans 8:28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God is in control and always has been – 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1 John 4:4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Kept by the Power of God (5)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12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What does it mean to be </a:t>
            </a:r>
            <a:r>
              <a:rPr lang="en-US" sz="4000" b="1" dirty="0">
                <a:solidFill>
                  <a:srgbClr val="3F3E87"/>
                </a:solidFill>
              </a:rPr>
              <a:t>kept by the power of God?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This is also the point of Jesus in </a:t>
            </a: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John 10:27-28 </a:t>
            </a:r>
            <a:r>
              <a:rPr lang="en-US" sz="4000" dirty="0"/>
              <a:t>– none can snatch them out of His hand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Kept by the Power of God (5)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38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 fontScale="92500" lnSpcReduction="1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But does this teach, </a:t>
            </a:r>
            <a:r>
              <a:rPr lang="en-US" sz="4000" b="1" dirty="0">
                <a:solidFill>
                  <a:srgbClr val="3F3E87"/>
                </a:solidFill>
              </a:rPr>
              <a:t>“once saved, always saved”</a:t>
            </a:r>
            <a:r>
              <a:rPr lang="en-US" sz="4000" b="1" dirty="0"/>
              <a:t>?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NO! Again, just because God is in control does not mean you cannot CHOOSE to walk away!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Hebrews 10:26-31</a:t>
            </a:r>
            <a:b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</a:b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Hebrews 3:12-13 </a:t>
            </a:r>
            <a:b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</a:b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2 Peter 2:20-22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Kept by the power - is a reference to God’s part in giving us a living hope</a:t>
            </a:r>
            <a:endParaRPr lang="en-US" sz="4000" b="1" dirty="0">
              <a:solidFill>
                <a:srgbClr val="BB001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Kept by the Power of God (5)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2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But does this teach, </a:t>
            </a:r>
            <a:r>
              <a:rPr lang="en-US" sz="4000" b="1" dirty="0">
                <a:solidFill>
                  <a:srgbClr val="3F3E87"/>
                </a:solidFill>
              </a:rPr>
              <a:t>“once saved, always saved”</a:t>
            </a:r>
            <a:r>
              <a:rPr lang="en-US" sz="4000" b="1" dirty="0"/>
              <a:t>?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NOTE: With this be thankful that God does care and wants us to stay saved.  He gives us what we need to persevere – </a:t>
            </a:r>
            <a:br>
              <a:rPr lang="en-US" sz="4000" dirty="0"/>
            </a:b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1 Corinthians 10:13</a:t>
            </a:r>
            <a:b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</a:b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2 Peter 2:9, Hebrews 12:5-11  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Kept by the Power of God (5)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5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We are kept, </a:t>
            </a:r>
            <a:r>
              <a:rPr lang="en-US" sz="4000" b="1" dirty="0">
                <a:solidFill>
                  <a:srgbClr val="3F3E87"/>
                </a:solidFill>
              </a:rPr>
              <a:t>“through faith for salvation”</a:t>
            </a:r>
            <a:r>
              <a:rPr lang="en-US" sz="4000" b="1" dirty="0"/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Descriptive of our part – being kept by the power of God is a conditional phrase – we need faith or faithfulness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 We cannot give up or quit - </a:t>
            </a:r>
            <a:br>
              <a:rPr lang="en-US" sz="4000" dirty="0"/>
            </a:b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Hebrews 10:38-39, Luke 6:46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Kept by the Power of God (5)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7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 lnSpcReduction="1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3F3E87"/>
                </a:solidFill>
              </a:rPr>
              <a:t>“Ready to be revealed in the last time”</a:t>
            </a:r>
            <a:endParaRPr lang="en-US" sz="4000" b="1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We are reminded that a time is coming when there will be judgment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Acts 17:31, </a:t>
            </a:r>
            <a:b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</a:b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Matthew 25:31-33 &amp; 46, 13:40-43 </a:t>
            </a:r>
            <a:r>
              <a:rPr lang="en-US" sz="4000" dirty="0"/>
              <a:t>– it will be a day of separation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Kept by the Power of God (5)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66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5359" y="1012054"/>
            <a:ext cx="8833282" cy="5661567"/>
          </a:xfrm>
        </p:spPr>
        <p:txBody>
          <a:bodyPr anchor="t"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3F3E87"/>
                </a:solidFill>
              </a:rPr>
              <a:t>“Ready to be revealed in the last time”</a:t>
            </a:r>
            <a:endParaRPr lang="en-US" sz="4000" b="1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It is in this “last time” that our living hope will be realized, and our inheritance finally received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BB0012"/>
                </a:solidFill>
                <a:latin typeface="Bookman Old Style" panose="02050604050505020204" pitchFamily="18" charset="0"/>
              </a:rPr>
              <a:t>2 Peter 3:10-13 </a:t>
            </a:r>
            <a:r>
              <a:rPr lang="en-US" sz="4000" dirty="0"/>
              <a:t>– we, </a:t>
            </a:r>
            <a:r>
              <a:rPr lang="en-US" sz="4000" i="1" dirty="0"/>
              <a:t>according to His promise, look for new heavens and a new earth</a:t>
            </a:r>
            <a:r>
              <a:rPr lang="en-US" sz="4000" dirty="0"/>
              <a:t>.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A52F2A3-2FF6-472D-89D6-49660BE712B5}"/>
              </a:ext>
            </a:extLst>
          </p:cNvPr>
          <p:cNvSpPr txBox="1">
            <a:spLocks/>
          </p:cNvSpPr>
          <p:nvPr/>
        </p:nvSpPr>
        <p:spPr>
          <a:xfrm>
            <a:off x="155359" y="184379"/>
            <a:ext cx="8833282" cy="730021"/>
          </a:xfrm>
          <a:prstGeom prst="rect">
            <a:avLst/>
          </a:prstGeom>
          <a:solidFill>
            <a:srgbClr val="BB0012"/>
          </a:solidFill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1pPr>
            <a:lvl2pPr marL="914400" indent="-457200" algn="ctr" defTabSz="9144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Apple Chancery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CB932E"/>
                </a:solidFill>
              </a:rPr>
              <a:t>Kept by the Power of God (5)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1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468313" y="2541069"/>
            <a:ext cx="8211824" cy="4004110"/>
          </a:xfrm>
        </p:spPr>
        <p:txBody>
          <a:bodyPr>
            <a:normAutofit/>
          </a:bodyPr>
          <a:lstStyle/>
          <a:p>
            <a:r>
              <a:rPr lang="en-US" sz="5400" b="1" dirty="0"/>
              <a:t>Is this hope living in you?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75756" y="1511166"/>
            <a:ext cx="3273228" cy="596081"/>
          </a:xfrm>
        </p:spPr>
        <p:txBody>
          <a:bodyPr>
            <a:normAutofit/>
          </a:bodyPr>
          <a:lstStyle/>
          <a:p>
            <a:r>
              <a:rPr lang="en-US" dirty="0"/>
              <a:t>Studies in 1 Peter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CD2F45-E074-40B1-889E-8DD622DCD1C6}"/>
              </a:ext>
            </a:extLst>
          </p:cNvPr>
          <p:cNvSpPr txBox="1"/>
          <p:nvPr/>
        </p:nvSpPr>
        <p:spPr>
          <a:xfrm>
            <a:off x="3879836" y="492569"/>
            <a:ext cx="1265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468313" y="2541069"/>
            <a:ext cx="8211824" cy="4004110"/>
          </a:xfrm>
        </p:spPr>
        <p:txBody>
          <a:bodyPr>
            <a:normAutofit/>
          </a:bodyPr>
          <a:lstStyle/>
          <a:p>
            <a:r>
              <a:rPr lang="en-US" sz="5400" b="1" dirty="0"/>
              <a:t>Let us pray!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75756" y="1511166"/>
            <a:ext cx="3273228" cy="596081"/>
          </a:xfrm>
        </p:spPr>
        <p:txBody>
          <a:bodyPr>
            <a:normAutofit/>
          </a:bodyPr>
          <a:lstStyle/>
          <a:p>
            <a:r>
              <a:rPr lang="en-US" dirty="0"/>
              <a:t>Studies in 1 Peter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CD2F45-E074-40B1-889E-8DD622DCD1C6}"/>
              </a:ext>
            </a:extLst>
          </p:cNvPr>
          <p:cNvSpPr txBox="1"/>
          <p:nvPr/>
        </p:nvSpPr>
        <p:spPr>
          <a:xfrm>
            <a:off x="3879836" y="492569"/>
            <a:ext cx="1265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83990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2404</TotalTime>
  <Words>930</Words>
  <Application>Microsoft Office PowerPoint</Application>
  <PresentationFormat>On-screen Show (4:3)</PresentationFormat>
  <Paragraphs>74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Bookman Old Style</vt:lpstr>
      <vt:lpstr>Calibri</vt:lpstr>
      <vt:lpstr>Copperplate Gothic Bold</vt:lpstr>
      <vt:lpstr>Georgia</vt:lpstr>
      <vt:lpstr>Default</vt:lpstr>
      <vt:lpstr>Studying Through 1 Peter (4)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Studies in 1 Peter</vt:lpstr>
      <vt:lpstr>Studies in 1 Peter</vt:lpstr>
    </vt:vector>
  </TitlesOfParts>
  <Company>RT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Chapman</dc:creator>
  <cp:lastModifiedBy>Thomas Thornhill</cp:lastModifiedBy>
  <cp:revision>78</cp:revision>
  <cp:lastPrinted>2021-01-03T04:20:07Z</cp:lastPrinted>
  <dcterms:created xsi:type="dcterms:W3CDTF">2014-03-26T14:03:34Z</dcterms:created>
  <dcterms:modified xsi:type="dcterms:W3CDTF">2021-01-03T05:39:28Z</dcterms:modified>
</cp:coreProperties>
</file>